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778C03-60D0-4990-B1D2-E17ADD18D083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4FE908-5FBB-40D2-8240-1633EBD89AF9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8C03-60D0-4990-B1D2-E17ADD18D083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E908-5FBB-40D2-8240-1633EBD89AF9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8C03-60D0-4990-B1D2-E17ADD18D083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E908-5FBB-40D2-8240-1633EBD89AF9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8C03-60D0-4990-B1D2-E17ADD18D083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E908-5FBB-40D2-8240-1633EBD89A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8C03-60D0-4990-B1D2-E17ADD18D083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E908-5FBB-40D2-8240-1633EBD89A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8C03-60D0-4990-B1D2-E17ADD18D083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E908-5FBB-40D2-8240-1633EBD89AF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8C03-60D0-4990-B1D2-E17ADD18D083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E908-5FBB-40D2-8240-1633EBD89AF9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8C03-60D0-4990-B1D2-E17ADD18D083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E908-5FBB-40D2-8240-1633EBD89AF9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8C03-60D0-4990-B1D2-E17ADD18D083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E908-5FBB-40D2-8240-1633EBD89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8C03-60D0-4990-B1D2-E17ADD18D083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E908-5FBB-40D2-8240-1633EBD89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8C03-60D0-4990-B1D2-E17ADD18D083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E908-5FBB-40D2-8240-1633EBD89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C778C03-60D0-4990-B1D2-E17ADD18D083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E4FE908-5FBB-40D2-8240-1633EBD89A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6777318" cy="1731982"/>
          </a:xfrm>
        </p:spPr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1752600"/>
          </a:xfrm>
        </p:spPr>
        <p:txBody>
          <a:bodyPr/>
          <a:lstStyle/>
          <a:p>
            <a:r>
              <a:rPr lang="en-US" dirty="0" smtClean="0"/>
              <a:t>The Digestive System</a:t>
            </a:r>
          </a:p>
          <a:p>
            <a:r>
              <a:rPr lang="en-US" dirty="0" smtClean="0"/>
              <a:t>Day 1</a:t>
            </a:r>
            <a:endParaRPr lang="en-US" dirty="0"/>
          </a:p>
        </p:txBody>
      </p:sp>
      <p:pic>
        <p:nvPicPr>
          <p:cNvPr id="1026" name="Picture 2" descr="http://sciencewithme.com/wp-content/uploads/2010/10/digestive_system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971800"/>
            <a:ext cx="3886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665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Receives food and begins digestion by mechanically breaking up solid particles and mixing them with saliva</a:t>
            </a:r>
          </a:p>
          <a:p>
            <a:pPr lvl="1"/>
            <a:r>
              <a:rPr lang="en-US" dirty="0" smtClean="0"/>
              <a:t>Mastication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pic>
        <p:nvPicPr>
          <p:cNvPr id="4098" name="Picture 2" descr="http://upload.wikimedia.org/wikipedia/commons/f/f6/Illu_mou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24200"/>
            <a:ext cx="426720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452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Cheeks</a:t>
            </a:r>
          </a:p>
          <a:p>
            <a:pPr lvl="1"/>
            <a:r>
              <a:rPr lang="en-US" dirty="0" smtClean="0"/>
              <a:t>Form lateral walls of mouth</a:t>
            </a:r>
          </a:p>
          <a:p>
            <a:r>
              <a:rPr lang="en-US" dirty="0" smtClean="0"/>
              <a:t>Lips</a:t>
            </a:r>
          </a:p>
          <a:p>
            <a:pPr lvl="1"/>
            <a:r>
              <a:rPr lang="en-US" dirty="0" smtClean="0"/>
              <a:t>Contain sensory receptors that judge temp. and texture of food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0156"/>
            <a:ext cx="8534400" cy="1054250"/>
          </a:xfrm>
        </p:spPr>
        <p:txBody>
          <a:bodyPr/>
          <a:lstStyle/>
          <a:p>
            <a:r>
              <a:rPr lang="en-US" dirty="0" smtClean="0"/>
              <a:t>Cheeks</a:t>
            </a:r>
            <a:r>
              <a:rPr lang="en-US" dirty="0"/>
              <a:t> </a:t>
            </a:r>
            <a:r>
              <a:rPr lang="en-US" dirty="0" smtClean="0"/>
              <a:t>and Lips</a:t>
            </a:r>
            <a:endParaRPr lang="en-US" dirty="0"/>
          </a:p>
        </p:txBody>
      </p:sp>
      <p:pic>
        <p:nvPicPr>
          <p:cNvPr id="6146" name="Picture 2" descr="http://www.dentalgentlecare.com/images/CKJ60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038600"/>
            <a:ext cx="3879273" cy="258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742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atozmenopause.com/images/burning_tong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398" y="3533775"/>
            <a:ext cx="3247602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057400"/>
            <a:ext cx="7745505" cy="4533453"/>
          </a:xfrm>
        </p:spPr>
        <p:txBody>
          <a:bodyPr>
            <a:normAutofit/>
          </a:bodyPr>
          <a:lstStyle/>
          <a:p>
            <a:r>
              <a:rPr lang="en-US" dirty="0" smtClean="0"/>
              <a:t>Fills </a:t>
            </a:r>
            <a:r>
              <a:rPr lang="en-US" dirty="0"/>
              <a:t>oral cavity</a:t>
            </a:r>
          </a:p>
          <a:p>
            <a:r>
              <a:rPr lang="en-US" dirty="0"/>
              <a:t>Responsible for mixing food with saliva and moving food towards pharynx during swallowing</a:t>
            </a:r>
          </a:p>
          <a:p>
            <a:r>
              <a:rPr lang="en-US" dirty="0" smtClean="0"/>
              <a:t>Papillae</a:t>
            </a:r>
          </a:p>
          <a:p>
            <a:pPr lvl="1"/>
            <a:r>
              <a:rPr lang="en-US" dirty="0" smtClean="0"/>
              <a:t>Rough projections on tongue that provide friction to help handle food</a:t>
            </a:r>
          </a:p>
          <a:p>
            <a:r>
              <a:rPr lang="en-US" dirty="0" smtClean="0"/>
              <a:t>Lingual Frenulum</a:t>
            </a:r>
          </a:p>
          <a:p>
            <a:pPr lvl="1"/>
            <a:r>
              <a:rPr lang="en-US" dirty="0" smtClean="0"/>
              <a:t>Connects tongue to floor of mouth</a:t>
            </a:r>
          </a:p>
          <a:p>
            <a:r>
              <a:rPr lang="en-US" dirty="0" smtClean="0"/>
              <a:t>Lingual Tonsils: Posterior portion</a:t>
            </a:r>
          </a:p>
          <a:p>
            <a:pPr lvl="1"/>
            <a:r>
              <a:rPr lang="en-US" dirty="0" smtClean="0"/>
              <a:t>Lymphatic tissue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71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514600"/>
            <a:ext cx="7745505" cy="4038600"/>
          </a:xfrm>
        </p:spPr>
        <p:txBody>
          <a:bodyPr/>
          <a:lstStyle/>
          <a:p>
            <a:r>
              <a:rPr lang="en-US" dirty="0" smtClean="0"/>
              <a:t>Forms roof of oral cavity</a:t>
            </a:r>
          </a:p>
          <a:p>
            <a:r>
              <a:rPr lang="en-US" dirty="0" smtClean="0"/>
              <a:t>Anterior portion-hard palate</a:t>
            </a:r>
          </a:p>
          <a:p>
            <a:r>
              <a:rPr lang="en-US" dirty="0" smtClean="0"/>
              <a:t>Muscular posterior portion-soft palate</a:t>
            </a:r>
          </a:p>
          <a:p>
            <a:r>
              <a:rPr lang="en-US" dirty="0" smtClean="0"/>
              <a:t>Uvula</a:t>
            </a:r>
          </a:p>
          <a:p>
            <a:pPr lvl="1"/>
            <a:r>
              <a:rPr lang="en-US" dirty="0" smtClean="0"/>
              <a:t>Cone-shaped projection in back of mouth</a:t>
            </a:r>
          </a:p>
          <a:p>
            <a:r>
              <a:rPr lang="en-US" dirty="0" smtClean="0"/>
              <a:t>Palatine Tonsils and Pharyngeal Tonsils-adenoids</a:t>
            </a:r>
          </a:p>
          <a:p>
            <a:pPr lvl="1"/>
            <a:r>
              <a:rPr lang="en-US" dirty="0" smtClean="0"/>
              <a:t>Masses of lymphatic tissues that protect the body against infection</a:t>
            </a:r>
          </a:p>
          <a:p>
            <a:pPr lvl="1"/>
            <a:r>
              <a:rPr lang="en-US" dirty="0" smtClean="0"/>
              <a:t>Commonly removed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1" y="570156"/>
            <a:ext cx="4074010" cy="1054250"/>
          </a:xfrm>
        </p:spPr>
        <p:txBody>
          <a:bodyPr/>
          <a:lstStyle/>
          <a:p>
            <a:r>
              <a:rPr lang="en-US" dirty="0" smtClean="0"/>
              <a:t>Palate</a:t>
            </a:r>
            <a:endParaRPr lang="en-US" dirty="0"/>
          </a:p>
        </p:txBody>
      </p:sp>
      <p:pic>
        <p:nvPicPr>
          <p:cNvPr id="8194" name="Picture 2" descr="http://content.revolutionhealth.com/contentimages/hwkb17_073_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0"/>
            <a:ext cx="4381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041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828800"/>
            <a:ext cx="7745505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Two Sets</a:t>
            </a:r>
          </a:p>
          <a:p>
            <a:pPr lvl="1"/>
            <a:r>
              <a:rPr lang="en-US" dirty="0" smtClean="0"/>
              <a:t>Primary Teeth-deciduous</a:t>
            </a:r>
          </a:p>
          <a:p>
            <a:pPr lvl="2"/>
            <a:r>
              <a:rPr lang="en-US" dirty="0" smtClean="0"/>
              <a:t>20</a:t>
            </a:r>
          </a:p>
          <a:p>
            <a:pPr lvl="2"/>
            <a:r>
              <a:rPr lang="en-US" dirty="0" smtClean="0"/>
              <a:t>Erupt though gums in regular </a:t>
            </a:r>
          </a:p>
          <a:p>
            <a:pPr marL="777240" lvl="2" indent="0">
              <a:buNone/>
            </a:pPr>
            <a:r>
              <a:rPr lang="en-US" dirty="0" smtClean="0"/>
              <a:t>intervals from 6 months-2-4 years </a:t>
            </a:r>
          </a:p>
          <a:p>
            <a:pPr marL="777240" lvl="2" indent="0">
              <a:buNone/>
            </a:pPr>
            <a:r>
              <a:rPr lang="en-US" dirty="0" smtClean="0"/>
              <a:t>of age</a:t>
            </a:r>
          </a:p>
          <a:p>
            <a:pPr lvl="2"/>
            <a:r>
              <a:rPr lang="en-US" dirty="0" smtClean="0"/>
              <a:t>Usually shed in the same </a:t>
            </a:r>
          </a:p>
          <a:p>
            <a:pPr marL="777240" lvl="2" indent="0">
              <a:buNone/>
            </a:pPr>
            <a:r>
              <a:rPr lang="en-US" dirty="0" smtClean="0"/>
              <a:t>order they erupted	</a:t>
            </a:r>
          </a:p>
          <a:p>
            <a:pPr lvl="1"/>
            <a:r>
              <a:rPr lang="en-US" dirty="0" smtClean="0"/>
              <a:t>Secondary Teeth</a:t>
            </a:r>
          </a:p>
          <a:p>
            <a:pPr lvl="2"/>
            <a:r>
              <a:rPr lang="en-US" dirty="0" smtClean="0"/>
              <a:t>Push primary teeth out of sockets</a:t>
            </a:r>
          </a:p>
          <a:p>
            <a:pPr lvl="2"/>
            <a:r>
              <a:rPr lang="en-US" dirty="0" smtClean="0"/>
              <a:t>32</a:t>
            </a:r>
          </a:p>
          <a:p>
            <a:pPr lvl="2"/>
            <a:r>
              <a:rPr lang="en-US" dirty="0" smtClean="0"/>
              <a:t>Erupt 6 years-17-25 years with wisdom teeth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1" y="570156"/>
            <a:ext cx="4721710" cy="1054250"/>
          </a:xfrm>
        </p:spPr>
        <p:txBody>
          <a:bodyPr/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pic>
        <p:nvPicPr>
          <p:cNvPr id="9220" name="Picture 4" descr="http://upload.wikimedia.org/wikipedia/en/thumb/a/ab/Teeth_diagram.png/300px-Teeth_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631" y="54407"/>
            <a:ext cx="3510660" cy="421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779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0.gstatic.com/images?q=tbn:ANd9GcQZEtJ_krz70qalfXV2QllINDG4gOsoeNHqD0vJfGe82N3fSGlUdA:www.summitdentalpractice.com/summit/images/tooth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675" y="0"/>
            <a:ext cx="3577034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838200"/>
            <a:ext cx="8444752" cy="6019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Role in digestion</a:t>
            </a:r>
          </a:p>
          <a:p>
            <a:pPr lvl="1"/>
            <a:r>
              <a:rPr lang="en-US" sz="2000" dirty="0" smtClean="0"/>
              <a:t>Begin mechanical digestion by breaking </a:t>
            </a:r>
          </a:p>
          <a:p>
            <a:pPr marL="411480" lvl="1" indent="0">
              <a:buNone/>
            </a:pPr>
            <a:r>
              <a:rPr lang="en-US" sz="2000" dirty="0" smtClean="0"/>
              <a:t>food into smaller pieces</a:t>
            </a:r>
          </a:p>
          <a:p>
            <a:pPr lvl="1"/>
            <a:r>
              <a:rPr lang="en-US" sz="2000" dirty="0" smtClean="0"/>
              <a:t>Increases surface area of food to allow </a:t>
            </a:r>
          </a:p>
          <a:p>
            <a:pPr marL="411480" lvl="1" indent="0">
              <a:buNone/>
            </a:pPr>
            <a:r>
              <a:rPr lang="en-US" sz="2000" dirty="0" smtClean="0"/>
              <a:t>for digestive enzymes to work more effectively</a:t>
            </a:r>
          </a:p>
          <a:p>
            <a:r>
              <a:rPr lang="en-US" sz="2000" dirty="0" smtClean="0"/>
              <a:t>Parts to a tooth</a:t>
            </a:r>
          </a:p>
          <a:p>
            <a:pPr lvl="1"/>
            <a:r>
              <a:rPr lang="en-US" sz="2000" u="sng" dirty="0" smtClean="0"/>
              <a:t>Crown</a:t>
            </a:r>
            <a:r>
              <a:rPr lang="en-US" sz="2000" dirty="0" smtClean="0"/>
              <a:t>-projects beyond gum</a:t>
            </a:r>
          </a:p>
          <a:p>
            <a:pPr lvl="1"/>
            <a:r>
              <a:rPr lang="en-US" sz="2000" u="sng" dirty="0" smtClean="0"/>
              <a:t>Root-</a:t>
            </a:r>
            <a:r>
              <a:rPr lang="en-US" sz="2000" dirty="0" smtClean="0"/>
              <a:t>below gums</a:t>
            </a:r>
          </a:p>
          <a:p>
            <a:pPr lvl="1"/>
            <a:r>
              <a:rPr lang="en-US" sz="2000" u="sng" dirty="0" smtClean="0"/>
              <a:t>Neck</a:t>
            </a:r>
            <a:r>
              <a:rPr lang="en-US" sz="2000" dirty="0" smtClean="0"/>
              <a:t>-portion where crown and root meet</a:t>
            </a:r>
          </a:p>
          <a:p>
            <a:pPr lvl="1"/>
            <a:r>
              <a:rPr lang="en-US" sz="2000" u="sng" dirty="0" smtClean="0"/>
              <a:t>Enamel</a:t>
            </a:r>
            <a:r>
              <a:rPr lang="en-US" sz="2000" dirty="0" smtClean="0"/>
              <a:t>-glossy white, covers crown, consists of calcium salts, hardest substance in body, never replaced when damaged</a:t>
            </a:r>
          </a:p>
          <a:p>
            <a:pPr lvl="1"/>
            <a:r>
              <a:rPr lang="en-US" sz="2000" u="sng" dirty="0" smtClean="0"/>
              <a:t>Dentin</a:t>
            </a:r>
            <a:r>
              <a:rPr lang="en-US" sz="2000" dirty="0" smtClean="0"/>
              <a:t>-bulk of tooth beneath enamel</a:t>
            </a:r>
          </a:p>
          <a:p>
            <a:pPr lvl="1"/>
            <a:r>
              <a:rPr lang="en-US" sz="2000" u="sng" dirty="0" smtClean="0"/>
              <a:t>Pulp</a:t>
            </a:r>
            <a:r>
              <a:rPr lang="en-US" sz="2000" dirty="0" smtClean="0"/>
              <a:t>-contains blood vessels, nerves, and connective tissue</a:t>
            </a:r>
          </a:p>
          <a:p>
            <a:pPr lvl="1"/>
            <a:r>
              <a:rPr lang="en-US" sz="2000" u="sng" dirty="0" smtClean="0"/>
              <a:t>Root Canals </a:t>
            </a:r>
            <a:r>
              <a:rPr lang="en-US" sz="2000" dirty="0" smtClean="0"/>
              <a:t>-area where blood vessels and nerves reach pulp</a:t>
            </a:r>
          </a:p>
          <a:p>
            <a:pPr lvl="1"/>
            <a:r>
              <a:rPr lang="en-US" sz="2000" u="sng" dirty="0" err="1" smtClean="0"/>
              <a:t>Cementum</a:t>
            </a:r>
            <a:r>
              <a:rPr lang="en-US" sz="2000" dirty="0" smtClean="0"/>
              <a:t>-bonelike material that helps attach tooth to jaw</a:t>
            </a:r>
          </a:p>
          <a:p>
            <a:pPr lvl="1"/>
            <a:r>
              <a:rPr lang="en-US" sz="2000" u="sng" dirty="0" smtClean="0"/>
              <a:t>Periodontal Ligament </a:t>
            </a:r>
            <a:r>
              <a:rPr lang="en-US" sz="2000" dirty="0" smtClean="0"/>
              <a:t>-contains blood vessels and helps attached tooth to jaw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7756263" cy="1054250"/>
          </a:xfrm>
        </p:spPr>
        <p:txBody>
          <a:bodyPr/>
          <a:lstStyle/>
          <a:p>
            <a:r>
              <a:rPr lang="en-US" dirty="0" smtClean="0"/>
              <a:t>Teeth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59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Secrete saliva that helps moisten and bind food particles</a:t>
            </a:r>
          </a:p>
          <a:p>
            <a:r>
              <a:rPr lang="en-US" dirty="0" smtClean="0"/>
              <a:t>Begins chemical digestion by enzyme amylase</a:t>
            </a:r>
          </a:p>
          <a:p>
            <a:r>
              <a:rPr lang="en-US" dirty="0" smtClean="0"/>
              <a:t>Helps cleanse the mouth and teeth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pic>
        <p:nvPicPr>
          <p:cNvPr id="11266" name="Picture 2" descr="http://www.dreamstime.com/saliva-sample-thumb111562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83152"/>
            <a:ext cx="4648200" cy="297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400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gland has two types of secretory cells</a:t>
            </a:r>
          </a:p>
          <a:p>
            <a:pPr lvl="1"/>
            <a:r>
              <a:rPr lang="en-US" dirty="0" smtClean="0"/>
              <a:t>Serous</a:t>
            </a:r>
          </a:p>
          <a:p>
            <a:pPr lvl="2"/>
            <a:r>
              <a:rPr lang="en-US" dirty="0" smtClean="0"/>
              <a:t>Produce a watery fluid that includes digestive enzyme salivary amylase</a:t>
            </a:r>
          </a:p>
          <a:p>
            <a:pPr lvl="2"/>
            <a:r>
              <a:rPr lang="en-US" dirty="0" smtClean="0"/>
              <a:t>Enzyme splits carbohydrates</a:t>
            </a:r>
          </a:p>
          <a:p>
            <a:pPr lvl="1"/>
            <a:r>
              <a:rPr lang="en-US" dirty="0" smtClean="0"/>
              <a:t>Mucous</a:t>
            </a:r>
          </a:p>
          <a:p>
            <a:pPr lvl="2"/>
            <a:r>
              <a:rPr lang="en-US" dirty="0" smtClean="0"/>
              <a:t>Secretes thick liquid called mucus</a:t>
            </a:r>
          </a:p>
          <a:p>
            <a:pPr lvl="2"/>
            <a:r>
              <a:rPr lang="en-US" dirty="0" smtClean="0"/>
              <a:t>Binds food particles and lubricates food during swallowing</a:t>
            </a:r>
          </a:p>
          <a:p>
            <a:r>
              <a:rPr lang="en-US" dirty="0" smtClean="0"/>
              <a:t>Saliva is produced just by thinking of good foods</a:t>
            </a:r>
          </a:p>
          <a:p>
            <a:r>
              <a:rPr lang="en-US" dirty="0" smtClean="0"/>
              <a:t>Saliva stops production in the presence of unpleasant smells or tastes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Salivary Secretions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21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2248347"/>
            <a:ext cx="5181600" cy="4588871"/>
          </a:xfrm>
        </p:spPr>
        <p:txBody>
          <a:bodyPr/>
          <a:lstStyle/>
          <a:p>
            <a:r>
              <a:rPr lang="en-US" dirty="0" smtClean="0"/>
              <a:t>Three Pairs</a:t>
            </a:r>
          </a:p>
          <a:p>
            <a:pPr lvl="1"/>
            <a:r>
              <a:rPr lang="en-US" dirty="0" smtClean="0"/>
              <a:t>Parotid Glands</a:t>
            </a:r>
          </a:p>
          <a:p>
            <a:pPr lvl="2"/>
            <a:r>
              <a:rPr lang="en-US" dirty="0" smtClean="0"/>
              <a:t>largest</a:t>
            </a:r>
          </a:p>
          <a:p>
            <a:pPr lvl="2"/>
            <a:r>
              <a:rPr lang="en-US" dirty="0" smtClean="0"/>
              <a:t>Lies anterior and somewhat inferior to ears</a:t>
            </a:r>
          </a:p>
          <a:p>
            <a:pPr lvl="2"/>
            <a:r>
              <a:rPr lang="en-US" dirty="0" smtClean="0"/>
              <a:t>Found between skin, cheeks, and masseter muscle</a:t>
            </a:r>
          </a:p>
          <a:p>
            <a:pPr lvl="2"/>
            <a:r>
              <a:rPr lang="en-US" dirty="0" smtClean="0"/>
              <a:t>Secretes clear, water fluid that is rich in amylase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Salivary Glands</a:t>
            </a:r>
            <a:endParaRPr lang="en-US" dirty="0"/>
          </a:p>
        </p:txBody>
      </p:sp>
      <p:pic>
        <p:nvPicPr>
          <p:cNvPr id="12290" name="Picture 2" descr="http://parotidgland.net/wp-content/uploads/parotid_du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29592"/>
            <a:ext cx="4191000" cy="453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742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855" y="2220638"/>
            <a:ext cx="3034145" cy="4609653"/>
          </a:xfrm>
        </p:spPr>
        <p:txBody>
          <a:bodyPr/>
          <a:lstStyle/>
          <a:p>
            <a:r>
              <a:rPr lang="en-US" dirty="0" smtClean="0"/>
              <a:t>Submandibular Gland</a:t>
            </a:r>
          </a:p>
          <a:p>
            <a:pPr lvl="1"/>
            <a:r>
              <a:rPr lang="en-US" dirty="0" smtClean="0"/>
              <a:t>Located on floor of mouth</a:t>
            </a:r>
          </a:p>
          <a:p>
            <a:pPr lvl="1"/>
            <a:r>
              <a:rPr lang="en-US" dirty="0" smtClean="0"/>
              <a:t>Secretes both mucous and serous fluid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Salivary Glands</a:t>
            </a:r>
            <a:endParaRPr lang="en-US" dirty="0"/>
          </a:p>
        </p:txBody>
      </p:sp>
      <p:pic>
        <p:nvPicPr>
          <p:cNvPr id="13314" name="Picture 2" descr="http://legacy.owensboro.kctcs.edu/gcaplan/anat2/notes/Image49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095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hildrenscolorado.org/imgs/KidsHealth/kid/body/images_55926/1079619327186.GI_system27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" y="29510"/>
            <a:ext cx="2971800" cy="288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885348"/>
            <a:ext cx="7620000" cy="3677511"/>
          </a:xfrm>
        </p:spPr>
        <p:txBody>
          <a:bodyPr/>
          <a:lstStyle/>
          <a:p>
            <a:r>
              <a:rPr lang="en-US" dirty="0" smtClean="0"/>
              <a:t>Digestive System:</a:t>
            </a:r>
          </a:p>
          <a:p>
            <a:pPr lvl="1"/>
            <a:r>
              <a:rPr lang="en-US" dirty="0" smtClean="0"/>
              <a:t>Made up of the alimentary canal which extends from the mouth to anus</a:t>
            </a:r>
          </a:p>
          <a:p>
            <a:pPr lvl="1"/>
            <a:r>
              <a:rPr lang="en-US" dirty="0" smtClean="0"/>
              <a:t>Includes:</a:t>
            </a:r>
          </a:p>
          <a:p>
            <a:pPr lvl="2"/>
            <a:r>
              <a:rPr lang="en-US" dirty="0" smtClean="0"/>
              <a:t>Mouth, pharynx, esophagus, stomach, small intestine, large intestine, </a:t>
            </a:r>
            <a:r>
              <a:rPr lang="en-US" dirty="0" err="1" smtClean="0"/>
              <a:t>recturm</a:t>
            </a:r>
            <a:r>
              <a:rPr lang="en-US" dirty="0" smtClean="0"/>
              <a:t>, and anus</a:t>
            </a:r>
          </a:p>
          <a:p>
            <a:pPr lvl="2"/>
            <a:r>
              <a:rPr lang="en-US" dirty="0" smtClean="0"/>
              <a:t>Accessory Organs:</a:t>
            </a:r>
          </a:p>
          <a:p>
            <a:pPr lvl="3"/>
            <a:r>
              <a:rPr lang="en-US" dirty="0" smtClean="0"/>
              <a:t>Salivary glands, liver, gallbladder and pancreas</a:t>
            </a:r>
          </a:p>
          <a:p>
            <a:pPr lvl="4"/>
            <a:r>
              <a:rPr lang="en-US" sz="2600" dirty="0" smtClean="0"/>
              <a:t>Covers 186 square meters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762000"/>
            <a:ext cx="6474310" cy="105425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20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2248347"/>
            <a:ext cx="3048000" cy="4609653"/>
          </a:xfrm>
        </p:spPr>
        <p:txBody>
          <a:bodyPr>
            <a:normAutofit/>
          </a:bodyPr>
          <a:lstStyle/>
          <a:p>
            <a:r>
              <a:rPr lang="en-US" dirty="0" smtClean="0"/>
              <a:t>Sublingual glands</a:t>
            </a:r>
          </a:p>
          <a:p>
            <a:pPr lvl="1"/>
            <a:r>
              <a:rPr lang="en-US" dirty="0" smtClean="0"/>
              <a:t>Smallest</a:t>
            </a:r>
          </a:p>
          <a:p>
            <a:pPr lvl="1"/>
            <a:r>
              <a:rPr lang="en-US" dirty="0" smtClean="0"/>
              <a:t>On the floor of mouth inferior to the tongue</a:t>
            </a:r>
          </a:p>
          <a:p>
            <a:pPr lvl="1"/>
            <a:r>
              <a:rPr lang="en-US" dirty="0" smtClean="0"/>
              <a:t>Secretes primarily mucous type making their secretions thick and stringy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Salivary Glands</a:t>
            </a:r>
            <a:endParaRPr lang="en-US" dirty="0"/>
          </a:p>
        </p:txBody>
      </p:sp>
      <p:pic>
        <p:nvPicPr>
          <p:cNvPr id="4" name="Picture 2" descr="http://legacy.owensboro.kctcs.edu/gcaplan/anat2/notes/Image49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964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1790253"/>
          </a:xfrm>
        </p:spPr>
        <p:txBody>
          <a:bodyPr/>
          <a:lstStyle/>
          <a:p>
            <a:r>
              <a:rPr lang="en-US" dirty="0" smtClean="0"/>
              <a:t>Cavity posterior to mouth which leads to esophagus</a:t>
            </a:r>
          </a:p>
          <a:p>
            <a:r>
              <a:rPr lang="en-US" dirty="0" smtClean="0"/>
              <a:t>Do not digest food but functions in swallowing</a:t>
            </a:r>
          </a:p>
          <a:p>
            <a:r>
              <a:rPr lang="en-US" dirty="0" smtClean="0"/>
              <a:t>Connects nasal and oral cavities with the larynx and esophagus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Pharynx-The Crossroads</a:t>
            </a:r>
            <a:endParaRPr lang="en-US" dirty="0"/>
          </a:p>
        </p:txBody>
      </p:sp>
      <p:pic>
        <p:nvPicPr>
          <p:cNvPr id="14338" name="Picture 2" descr="http://upload.wikimedia.org/wikipedia/commons/thumb/4/4a/Illu_pharynx.jpg/250px-Illu_pharyn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72809"/>
            <a:ext cx="4800600" cy="326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2081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parts:</a:t>
            </a:r>
          </a:p>
          <a:p>
            <a:pPr lvl="1"/>
            <a:r>
              <a:rPr lang="en-US" dirty="0" err="1" smtClean="0"/>
              <a:t>Nasopharynx</a:t>
            </a:r>
            <a:r>
              <a:rPr lang="en-US" dirty="0" smtClean="0"/>
              <a:t>-communicates with nasal cavity and provides a passageway for air during breathing, auditory tube connects to </a:t>
            </a:r>
            <a:r>
              <a:rPr lang="en-US" dirty="0" err="1" smtClean="0"/>
              <a:t>nasopharynx</a:t>
            </a:r>
            <a:endParaRPr lang="en-US" dirty="0" smtClean="0"/>
          </a:p>
          <a:p>
            <a:pPr lvl="1"/>
            <a:r>
              <a:rPr lang="en-US" dirty="0" smtClean="0"/>
              <a:t>Oropharynx-posterior to soft palate and inferior to </a:t>
            </a:r>
            <a:r>
              <a:rPr lang="en-US" dirty="0" err="1" smtClean="0"/>
              <a:t>nasopharynx</a:t>
            </a:r>
            <a:r>
              <a:rPr lang="en-US" dirty="0" smtClean="0"/>
              <a:t>, allows food and air to pass through</a:t>
            </a:r>
          </a:p>
          <a:p>
            <a:pPr lvl="1"/>
            <a:r>
              <a:rPr lang="en-US" dirty="0" smtClean="0"/>
              <a:t>Laryngopharynx- inferior to oropharynx, passage way to esophagus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Pharynx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88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4897" y="1562547"/>
            <a:ext cx="7745505" cy="4381053"/>
          </a:xfrm>
        </p:spPr>
        <p:txBody>
          <a:bodyPr/>
          <a:lstStyle/>
          <a:p>
            <a:r>
              <a:rPr lang="en-US" dirty="0" smtClean="0"/>
              <a:t>3 Stages</a:t>
            </a:r>
          </a:p>
          <a:p>
            <a:pPr lvl="1"/>
            <a:r>
              <a:rPr lang="en-US" dirty="0" smtClean="0"/>
              <a:t>1. Food is mixed with saliva, tongue rolls mixture into a mass called bolus, forces bolus into oropharynx</a:t>
            </a:r>
          </a:p>
          <a:p>
            <a:pPr lvl="1"/>
            <a:r>
              <a:rPr lang="en-US" dirty="0" smtClean="0"/>
              <a:t>2. Once food reaches oropharynx, swallowing reflex kicks in  (See steps on Page 409)</a:t>
            </a:r>
          </a:p>
          <a:p>
            <a:pPr lvl="1"/>
            <a:r>
              <a:rPr lang="en-US" dirty="0" smtClean="0"/>
              <a:t>3. Peristalsis transports food into esophagus and on to the stomach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Swallowing Mechanism</a:t>
            </a:r>
            <a:endParaRPr lang="en-US" dirty="0"/>
          </a:p>
        </p:txBody>
      </p:sp>
      <p:pic>
        <p:nvPicPr>
          <p:cNvPr id="16386" name="Picture 2" descr="http://www.modernguidetohealth.com/wp-content/uploads/2009/04/normal-swallow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00474"/>
            <a:ext cx="508635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940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973258"/>
            <a:ext cx="7745505" cy="3877815"/>
          </a:xfrm>
        </p:spPr>
        <p:txBody>
          <a:bodyPr/>
          <a:lstStyle/>
          <a:p>
            <a:r>
              <a:rPr lang="en-US" dirty="0" smtClean="0"/>
              <a:t>Straight, collapsible tube about 25 cm long that allows food to pass from mouth to stomach</a:t>
            </a:r>
          </a:p>
          <a:p>
            <a:r>
              <a:rPr lang="en-US" dirty="0" smtClean="0"/>
              <a:t>Mucous glands are scattered throughout </a:t>
            </a:r>
          </a:p>
          <a:p>
            <a:r>
              <a:rPr lang="en-US" dirty="0" smtClean="0"/>
              <a:t>Lower Esophageal Sphincter/Cardiac Sphincter</a:t>
            </a:r>
          </a:p>
          <a:p>
            <a:pPr lvl="1"/>
            <a:r>
              <a:rPr lang="en-US" dirty="0" smtClean="0"/>
              <a:t>Closes the entrance to stomach preventing contents from regurgitating into esophagus.</a:t>
            </a:r>
          </a:p>
          <a:p>
            <a:pPr lvl="1"/>
            <a:r>
              <a:rPr lang="en-US" dirty="0" smtClean="0"/>
              <a:t>Peristaltic waves allow food to enter stomach.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5175249" cy="1054250"/>
          </a:xfrm>
        </p:spPr>
        <p:txBody>
          <a:bodyPr/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pic>
        <p:nvPicPr>
          <p:cNvPr id="17410" name="Picture 2" descr="http://t3.gstatic.com/images?q=tbn:ANd9GcSk1Md6giLJsY3ATf7EI0UBT6qDactFU_rhE0c6Sr1B76KmLVUhDg:www.sts.org/sites/default/files/graphics/patientinfo/colorstomach-esophag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739" y="152400"/>
            <a:ext cx="3280261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722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Which organs constitute the digestive system?</a:t>
            </a:r>
          </a:p>
          <a:p>
            <a:r>
              <a:rPr lang="en-US" dirty="0" smtClean="0"/>
              <a:t>Describe the wall of the alimentary canal.</a:t>
            </a:r>
          </a:p>
          <a:p>
            <a:r>
              <a:rPr lang="en-US" dirty="0" smtClean="0"/>
              <a:t>Name the two basic types of movements in the alimentary canal.</a:t>
            </a:r>
          </a:p>
          <a:p>
            <a:r>
              <a:rPr lang="en-US" dirty="0" smtClean="0"/>
              <a:t>How does the tongue function as part of the digestive system?</a:t>
            </a:r>
          </a:p>
          <a:p>
            <a:r>
              <a:rPr lang="en-US" dirty="0" smtClean="0"/>
              <a:t>Where are the tonsils located?</a:t>
            </a:r>
          </a:p>
          <a:p>
            <a:r>
              <a:rPr lang="en-US" dirty="0" smtClean="0"/>
              <a:t>How do primary teeth differ from secondary teeth?</a:t>
            </a:r>
          </a:p>
          <a:p>
            <a:r>
              <a:rPr lang="en-US" dirty="0" smtClean="0"/>
              <a:t>Describe the structure of a tooth.</a:t>
            </a:r>
          </a:p>
          <a:p>
            <a:r>
              <a:rPr lang="en-US" dirty="0" smtClean="0"/>
              <a:t>Explain how a tooth is attached to the bone of the jaw.</a:t>
            </a:r>
          </a:p>
          <a:p>
            <a:r>
              <a:rPr lang="en-US" dirty="0" smtClean="0"/>
              <a:t>What is the function of saliva?</a:t>
            </a:r>
          </a:p>
          <a:p>
            <a:r>
              <a:rPr lang="en-US" dirty="0" smtClean="0"/>
              <a:t>What stimulates salivary glands to secrete saliva?</a:t>
            </a:r>
          </a:p>
          <a:p>
            <a:r>
              <a:rPr lang="en-US" dirty="0" smtClean="0"/>
              <a:t>Where are the major salivary glands?</a:t>
            </a:r>
          </a:p>
          <a:p>
            <a:r>
              <a:rPr lang="en-US" dirty="0" smtClean="0"/>
              <a:t>Describe the regions of the pharynx.</a:t>
            </a:r>
          </a:p>
          <a:p>
            <a:r>
              <a:rPr lang="en-US" dirty="0" smtClean="0"/>
              <a:t>List the major events of swallowing.</a:t>
            </a:r>
          </a:p>
          <a:p>
            <a:r>
              <a:rPr lang="en-US" dirty="0" smtClean="0"/>
              <a:t>What is the function of the esophagus?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59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Digestion:</a:t>
            </a:r>
          </a:p>
          <a:p>
            <a:pPr lvl="1"/>
            <a:r>
              <a:rPr lang="en-US" dirty="0" smtClean="0"/>
              <a:t>The chemical and mechanical breakdown of foods and the absorption of the resulting nutrients by cells.</a:t>
            </a:r>
          </a:p>
          <a:p>
            <a:pPr lvl="1"/>
            <a:r>
              <a:rPr lang="en-US" dirty="0" smtClean="0"/>
              <a:t>Mechanical Digestion</a:t>
            </a:r>
          </a:p>
          <a:p>
            <a:pPr lvl="2"/>
            <a:r>
              <a:rPr lang="en-US" dirty="0" smtClean="0"/>
              <a:t>Breaks large pieces into smaller ones without altering the chemical composition</a:t>
            </a:r>
          </a:p>
          <a:p>
            <a:pPr lvl="1"/>
            <a:r>
              <a:rPr lang="en-US" dirty="0" smtClean="0"/>
              <a:t>Chemical Digestion:</a:t>
            </a:r>
          </a:p>
          <a:p>
            <a:pPr lvl="2"/>
            <a:r>
              <a:rPr lang="en-US" dirty="0" smtClean="0"/>
              <a:t>Breaks food into simpler chemicals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6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Alimentary Canal</a:t>
            </a:r>
          </a:p>
          <a:p>
            <a:pPr lvl="1"/>
            <a:r>
              <a:rPr lang="en-US" dirty="0" smtClean="0"/>
              <a:t>Muscular tube, roughly 8 meters in length</a:t>
            </a:r>
          </a:p>
          <a:p>
            <a:r>
              <a:rPr lang="en-US" dirty="0" smtClean="0"/>
              <a:t>Structure of the Wall</a:t>
            </a:r>
          </a:p>
          <a:p>
            <a:pPr lvl="1"/>
            <a:r>
              <a:rPr lang="en-US" dirty="0" smtClean="0"/>
              <a:t>4 layers</a:t>
            </a:r>
          </a:p>
          <a:p>
            <a:pPr lvl="2"/>
            <a:r>
              <a:rPr lang="en-US" dirty="0" smtClean="0"/>
              <a:t>Mucosa Membrane</a:t>
            </a:r>
          </a:p>
          <a:p>
            <a:pPr lvl="2"/>
            <a:r>
              <a:rPr lang="en-US" dirty="0" err="1" smtClean="0"/>
              <a:t>Submucosa</a:t>
            </a:r>
            <a:endParaRPr lang="en-US" dirty="0" smtClean="0"/>
          </a:p>
          <a:p>
            <a:pPr lvl="2"/>
            <a:r>
              <a:rPr lang="en-US" dirty="0" smtClean="0"/>
              <a:t>Muscular Layer</a:t>
            </a:r>
          </a:p>
          <a:p>
            <a:pPr lvl="2"/>
            <a:r>
              <a:rPr lang="en-US" dirty="0" smtClean="0"/>
              <a:t>Serosa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45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7745505" cy="3877815"/>
          </a:xfrm>
        </p:spPr>
        <p:txBody>
          <a:bodyPr/>
          <a:lstStyle/>
          <a:p>
            <a:r>
              <a:rPr lang="en-US" dirty="0" smtClean="0"/>
              <a:t>Made up of epithelium, connective tissue and small amounts of smooth muscle</a:t>
            </a:r>
          </a:p>
          <a:p>
            <a:r>
              <a:rPr lang="en-US" dirty="0" smtClean="0"/>
              <a:t>Contains folds or tiny projections that extend into the passageway called LUMEN</a:t>
            </a:r>
          </a:p>
          <a:p>
            <a:pPr lvl="1"/>
            <a:r>
              <a:rPr lang="en-US" dirty="0" smtClean="0"/>
              <a:t>Increase absorptive surface are</a:t>
            </a:r>
          </a:p>
          <a:p>
            <a:r>
              <a:rPr lang="en-US" dirty="0" smtClean="0"/>
              <a:t>Secrete mucus and digestive enzymes</a:t>
            </a:r>
          </a:p>
          <a:p>
            <a:r>
              <a:rPr lang="en-US" dirty="0" smtClean="0"/>
              <a:t>Protects tissues beneath it and </a:t>
            </a:r>
          </a:p>
          <a:p>
            <a:pPr marL="411480" lvl="1" indent="0">
              <a:buNone/>
            </a:pPr>
            <a:r>
              <a:rPr lang="en-US" dirty="0" smtClean="0"/>
              <a:t>carries on secretion and absorption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Mucosa Membrane</a:t>
            </a:r>
            <a:endParaRPr lang="en-US" dirty="0"/>
          </a:p>
        </p:txBody>
      </p:sp>
      <p:pic>
        <p:nvPicPr>
          <p:cNvPr id="1026" name="Picture 2" descr="http://www.fitsugar.com/files/health/centers/graphics/images/en/192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931920"/>
            <a:ext cx="3467099" cy="277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849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1714053"/>
          </a:xfrm>
        </p:spPr>
        <p:txBody>
          <a:bodyPr/>
          <a:lstStyle/>
          <a:p>
            <a:r>
              <a:rPr lang="en-US" dirty="0" smtClean="0"/>
              <a:t>Made up of loose connective tissue, glands, blood vessels, lymphatic vessels, and nerves</a:t>
            </a:r>
          </a:p>
          <a:p>
            <a:r>
              <a:rPr lang="en-US" dirty="0" smtClean="0"/>
              <a:t>Nourishes surrounding tissues and carries away absorbed materials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Submucosa</a:t>
            </a:r>
            <a:r>
              <a:rPr lang="en-US" dirty="0" smtClean="0"/>
              <a:t> Layer</a:t>
            </a:r>
            <a:endParaRPr lang="en-US" dirty="0"/>
          </a:p>
        </p:txBody>
      </p:sp>
      <p:pic>
        <p:nvPicPr>
          <p:cNvPr id="2050" name="Picture 2" descr="http://www.fitsugar.com/files/health/centers/graphics/images/en/192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9" y="3581400"/>
            <a:ext cx="4095749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578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905001"/>
            <a:ext cx="4724400" cy="4648200"/>
          </a:xfrm>
        </p:spPr>
        <p:txBody>
          <a:bodyPr/>
          <a:lstStyle/>
          <a:p>
            <a:r>
              <a:rPr lang="en-US" dirty="0" smtClean="0"/>
              <a:t>Produces movements of the tube</a:t>
            </a:r>
          </a:p>
          <a:p>
            <a:r>
              <a:rPr lang="en-US" dirty="0" smtClean="0"/>
              <a:t>Contains two types of smooth muscle</a:t>
            </a:r>
          </a:p>
          <a:p>
            <a:pPr lvl="1"/>
            <a:r>
              <a:rPr lang="en-US" dirty="0" smtClean="0"/>
              <a:t>Circular Fibers</a:t>
            </a:r>
          </a:p>
          <a:p>
            <a:pPr lvl="2"/>
            <a:r>
              <a:rPr lang="en-US" dirty="0" smtClean="0"/>
              <a:t>Contraction causes decrease in tube’s diameter</a:t>
            </a:r>
          </a:p>
          <a:p>
            <a:pPr lvl="1"/>
            <a:r>
              <a:rPr lang="en-US" dirty="0" smtClean="0"/>
              <a:t>Longitudinal Fibers</a:t>
            </a:r>
          </a:p>
          <a:p>
            <a:pPr lvl="2"/>
            <a:r>
              <a:rPr lang="en-US" dirty="0" smtClean="0"/>
              <a:t>Contraction leads to shortening of tube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Layer</a:t>
            </a:r>
            <a:endParaRPr lang="en-US" dirty="0"/>
          </a:p>
        </p:txBody>
      </p:sp>
      <p:pic>
        <p:nvPicPr>
          <p:cNvPr id="3074" name="Picture 2" descr="http://www.daviddarling.info/images/peristal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114" y="2415019"/>
            <a:ext cx="4286250" cy="442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794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905001"/>
            <a:ext cx="4648200" cy="4953000"/>
          </a:xfrm>
        </p:spPr>
        <p:txBody>
          <a:bodyPr/>
          <a:lstStyle/>
          <a:p>
            <a:r>
              <a:rPr lang="en-US" dirty="0" smtClean="0"/>
              <a:t>Outer covering</a:t>
            </a:r>
          </a:p>
          <a:p>
            <a:r>
              <a:rPr lang="en-US" dirty="0" smtClean="0"/>
              <a:t>Also called visceral peritoneum</a:t>
            </a:r>
          </a:p>
          <a:p>
            <a:r>
              <a:rPr lang="en-US" dirty="0" smtClean="0"/>
              <a:t>Protect underlying tissues and secrete serous fluid which moistens and lubricates tube’s outer surface</a:t>
            </a:r>
          </a:p>
          <a:p>
            <a:pPr lvl="1"/>
            <a:r>
              <a:rPr lang="en-US" dirty="0" smtClean="0"/>
              <a:t>Allows other organs in abdominal cavity to slide freely against one another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Serosa Layer</a:t>
            </a:r>
            <a:endParaRPr lang="en-US" dirty="0"/>
          </a:p>
        </p:txBody>
      </p:sp>
      <p:pic>
        <p:nvPicPr>
          <p:cNvPr id="4" name="Picture 2" descr="http://www.fitsugar.com/files/health/centers/graphics/images/en/192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2133599"/>
            <a:ext cx="4552950" cy="364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106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motor movements</a:t>
            </a:r>
          </a:p>
          <a:p>
            <a:pPr lvl="1"/>
            <a:r>
              <a:rPr lang="en-US" dirty="0" smtClean="0"/>
              <a:t>Mixing Movements</a:t>
            </a:r>
          </a:p>
          <a:p>
            <a:pPr lvl="2"/>
            <a:r>
              <a:rPr lang="en-US" dirty="0" smtClean="0"/>
              <a:t>Caused by smooth muscle contracts rhythmically</a:t>
            </a:r>
          </a:p>
          <a:p>
            <a:pPr lvl="2"/>
            <a:r>
              <a:rPr lang="en-US" dirty="0" smtClean="0"/>
              <a:t>Segmentation: alternately contracting and relaxing the smooth muscle in nonadjacent segments</a:t>
            </a:r>
          </a:p>
          <a:p>
            <a:pPr lvl="2"/>
            <a:r>
              <a:rPr lang="en-US" dirty="0" smtClean="0"/>
              <a:t>Occurs in stomach</a:t>
            </a:r>
          </a:p>
          <a:p>
            <a:pPr lvl="1"/>
            <a:r>
              <a:rPr lang="en-US" dirty="0" smtClean="0"/>
              <a:t>Propelling movements</a:t>
            </a:r>
          </a:p>
          <a:p>
            <a:pPr lvl="2"/>
            <a:r>
              <a:rPr lang="en-US" dirty="0" smtClean="0"/>
              <a:t>Peristalsis: wavelike motion that pushes contents of tube ahead</a:t>
            </a:r>
          </a:p>
          <a:p>
            <a:pPr lvl="2"/>
            <a:r>
              <a:rPr lang="en-US" dirty="0" smtClean="0"/>
              <a:t>Occurs in esophagus and intestines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Movements of the Tube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012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177</TotalTime>
  <Words>1021</Words>
  <Application>Microsoft Office PowerPoint</Application>
  <PresentationFormat>On-screen Show (4:3)</PresentationFormat>
  <Paragraphs>178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Hardcover</vt:lpstr>
      <vt:lpstr>Chapter 15</vt:lpstr>
      <vt:lpstr>Introduction</vt:lpstr>
      <vt:lpstr>Intro Cont.</vt:lpstr>
      <vt:lpstr>General Characteristics</vt:lpstr>
      <vt:lpstr>Mucosa Membrane</vt:lpstr>
      <vt:lpstr>Submucosa Layer</vt:lpstr>
      <vt:lpstr>Muscular Layer</vt:lpstr>
      <vt:lpstr>Serosa Layer</vt:lpstr>
      <vt:lpstr>Movements of the Tube</vt:lpstr>
      <vt:lpstr>Mouth</vt:lpstr>
      <vt:lpstr>Cheeks and Lips</vt:lpstr>
      <vt:lpstr>Tongue</vt:lpstr>
      <vt:lpstr>Palate</vt:lpstr>
      <vt:lpstr>Teeth</vt:lpstr>
      <vt:lpstr>Teeth Cont.</vt:lpstr>
      <vt:lpstr>Salivary Glands</vt:lpstr>
      <vt:lpstr>Salivary Secretions</vt:lpstr>
      <vt:lpstr>Major Salivary Glands</vt:lpstr>
      <vt:lpstr>Major Salivary Glands</vt:lpstr>
      <vt:lpstr>Major Salivary Glands</vt:lpstr>
      <vt:lpstr>Pharynx-The Crossroads</vt:lpstr>
      <vt:lpstr>Pharynx Cont.</vt:lpstr>
      <vt:lpstr>Swallowing Mechanism</vt:lpstr>
      <vt:lpstr>Esophagus</vt:lpstr>
      <vt:lpstr>Review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creator>windows</dc:creator>
  <cp:lastModifiedBy>Cindy McAndrew</cp:lastModifiedBy>
  <cp:revision>16</cp:revision>
  <dcterms:created xsi:type="dcterms:W3CDTF">2012-03-23T19:06:22Z</dcterms:created>
  <dcterms:modified xsi:type="dcterms:W3CDTF">2014-03-12T20:00:41Z</dcterms:modified>
</cp:coreProperties>
</file>